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3"/>
  </p:handout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09"/>
    <p:restoredTop sz="96306"/>
  </p:normalViewPr>
  <p:slideViewPr>
    <p:cSldViewPr snapToGrid="0">
      <p:cViewPr>
        <p:scale>
          <a:sx n="108" d="100"/>
          <a:sy n="108" d="100"/>
        </p:scale>
        <p:origin x="1272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3" d="100"/>
          <a:sy n="103" d="100"/>
        </p:scale>
        <p:origin x="2608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B35B05-7462-5F2B-C351-5A78A71A6D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DDD468-EDFE-145F-DF31-5A33FC5AEF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3385D4-1132-424E-AC45-90EE3EB19E5C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9A3C5F-5D9F-F745-8D87-E0BC8D17484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5DF66-03F4-F9F9-0FEA-3CD5BA8563E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B5CCE-2952-CE4B-A05D-B72E06D59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6306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1938C5-440B-1E9F-FEB3-26C6F72F33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8023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866404-3231-D515-1F39-2D2276A5545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54286" y="1854201"/>
            <a:ext cx="7209529" cy="1655762"/>
          </a:xfrm>
        </p:spPr>
        <p:txBody>
          <a:bodyPr anchor="b">
            <a:normAutofit/>
          </a:bodyPr>
          <a:lstStyle>
            <a:lvl1pPr algn="l">
              <a:defRPr sz="4000" b="1" i="0">
                <a:latin typeface="Helvetica" pitchFamily="2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2CC2D1-A96C-FCEC-B9FC-6A089A91D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54286" y="3602038"/>
            <a:ext cx="7209529" cy="1655762"/>
          </a:xfrm>
        </p:spPr>
        <p:txBody>
          <a:bodyPr/>
          <a:lstStyle>
            <a:lvl1pPr marL="0" indent="0" algn="l">
              <a:buNone/>
              <a:defRPr sz="2400" b="0" i="0"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style</a:t>
            </a:r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E2F7C58F-36B2-450F-A4A8-9229764DC56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54083" y="269893"/>
            <a:ext cx="4043017" cy="72946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to add logo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4C3C3012-F1E3-6938-2134-7987433F930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54083" y="5536096"/>
            <a:ext cx="7209268" cy="103774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200"/>
            </a:lvl1pPr>
          </a:lstStyle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Name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Title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Office/Department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540301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1938C5-440B-1E9F-FEB3-26C6F72F33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80231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866404-3231-D515-1F39-2D2276A5545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54286" y="1854201"/>
            <a:ext cx="7209529" cy="1655762"/>
          </a:xfrm>
        </p:spPr>
        <p:txBody>
          <a:bodyPr anchor="b">
            <a:normAutofit/>
          </a:bodyPr>
          <a:lstStyle>
            <a:lvl1pPr algn="l">
              <a:defRPr sz="4000" b="1" i="0">
                <a:latin typeface="Helvetica" pitchFamily="2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2CC2D1-A96C-FCEC-B9FC-6A089A91D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54286" y="3602038"/>
            <a:ext cx="7209529" cy="1655762"/>
          </a:xfrm>
        </p:spPr>
        <p:txBody>
          <a:bodyPr/>
          <a:lstStyle>
            <a:lvl1pPr marL="0" indent="0" algn="l">
              <a:buNone/>
              <a:defRPr sz="2400" b="0" i="0"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style</a:t>
            </a:r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E2F7C58F-36B2-450F-A4A8-9229764DC56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54083" y="269893"/>
            <a:ext cx="4043017" cy="72946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to add logo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10110738-39FD-B175-F785-054D46DF26D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54083" y="5536096"/>
            <a:ext cx="7209268" cy="103774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200"/>
            </a:lvl1pPr>
          </a:lstStyle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Name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Title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Office/Department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53955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1938C5-440B-1E9F-FEB3-26C6F72F33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0"/>
            <a:ext cx="12180229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866404-3231-D515-1F39-2D2276A5545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54286" y="1854201"/>
            <a:ext cx="7209529" cy="1655762"/>
          </a:xfrm>
        </p:spPr>
        <p:txBody>
          <a:bodyPr anchor="b">
            <a:normAutofit/>
          </a:bodyPr>
          <a:lstStyle>
            <a:lvl1pPr algn="l">
              <a:defRPr sz="4000" b="1" i="0">
                <a:latin typeface="Helvetica" pitchFamily="2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2CC2D1-A96C-FCEC-B9FC-6A089A91D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54286" y="3602038"/>
            <a:ext cx="7209529" cy="1655762"/>
          </a:xfrm>
        </p:spPr>
        <p:txBody>
          <a:bodyPr/>
          <a:lstStyle>
            <a:lvl1pPr marL="0" indent="0" algn="l">
              <a:buNone/>
              <a:defRPr sz="2400" b="0" i="0"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8DD8AC2-8D20-FD73-4BBB-B58951D029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54083" y="5536096"/>
            <a:ext cx="7209268" cy="103774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200"/>
            </a:lvl1pPr>
          </a:lstStyle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Name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Title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Office/Department</a:t>
            </a:r>
          </a:p>
          <a:p>
            <a:r>
              <a:rPr lang="en-US" dirty="0">
                <a:solidFill>
                  <a:sysClr val="windowText" lastClr="000000"/>
                </a:solidFill>
                <a:latin typeface="Helvetica" pitchFamily="2" charset="0"/>
              </a:rPr>
              <a:t>Date</a:t>
            </a:r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E2F7C58F-36B2-450F-A4A8-9229764DC56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54083" y="269893"/>
            <a:ext cx="4043017" cy="72946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to add logo</a:t>
            </a:r>
          </a:p>
        </p:txBody>
      </p:sp>
    </p:spTree>
    <p:extLst>
      <p:ext uri="{BB962C8B-B14F-4D97-AF65-F5344CB8AC3E}">
        <p14:creationId xmlns:p14="http://schemas.microsoft.com/office/powerpoint/2010/main" val="4271027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iangle 7">
            <a:extLst>
              <a:ext uri="{FF2B5EF4-FFF2-40B4-BE49-F238E27FC236}">
                <a16:creationId xmlns:a16="http://schemas.microsoft.com/office/drawing/2014/main" id="{75581EDB-AB5E-B6E3-55C0-12578F19363A}"/>
              </a:ext>
            </a:extLst>
          </p:cNvPr>
          <p:cNvSpPr/>
          <p:nvPr userDrawn="1"/>
        </p:nvSpPr>
        <p:spPr>
          <a:xfrm rot="5400000">
            <a:off x="167414" y="589309"/>
            <a:ext cx="750626" cy="446653"/>
          </a:xfrm>
          <a:prstGeom prst="triangle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865888-4483-FDED-5762-5D6C644BFC03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4090F-AD59-2811-77CB-A5BC13D00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4096" y="1515291"/>
            <a:ext cx="9662341" cy="4661496"/>
          </a:xfrm>
        </p:spPr>
        <p:txBody>
          <a:bodyPr/>
          <a:lstStyle>
            <a:lvl1pPr>
              <a:defRPr sz="2000">
                <a:latin typeface="Helvetica" pitchFamily="2" charset="0"/>
              </a:defRPr>
            </a:lvl1pPr>
            <a:lvl2pPr>
              <a:defRPr sz="1800">
                <a:latin typeface="Helvetica" pitchFamily="2" charset="0"/>
              </a:defRPr>
            </a:lvl2pPr>
            <a:lvl3pPr>
              <a:defRPr sz="1600">
                <a:latin typeface="Helvetica" pitchFamily="2" charset="0"/>
              </a:defRPr>
            </a:lvl3pPr>
            <a:lvl4pPr>
              <a:defRPr sz="1400">
                <a:latin typeface="Helvetica" pitchFamily="2" charset="0"/>
              </a:defRPr>
            </a:lvl4pPr>
            <a:lvl5pPr>
              <a:defRPr sz="1200">
                <a:latin typeface="Helvetica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E4BBA85-B41B-7773-9CC0-7392C642E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96" y="572232"/>
            <a:ext cx="9662341" cy="750626"/>
          </a:xfrm>
        </p:spPr>
        <p:txBody>
          <a:bodyPr anchor="t">
            <a:normAutofit/>
          </a:bodyPr>
          <a:lstStyle>
            <a:lvl1pPr>
              <a:defRPr sz="36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3831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029D3-FCE0-DAC0-739C-F14682455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719262"/>
          </a:xfrm>
        </p:spPr>
        <p:txBody>
          <a:bodyPr anchor="b">
            <a:normAutofit/>
          </a:bodyPr>
          <a:lstStyle>
            <a:lvl1pPr>
              <a:defRPr sz="36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E36F83-EA97-42B9-F393-B257BCE4D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30169"/>
            <a:ext cx="10515600" cy="245948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Helvetica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A342D0-E2A5-144B-651E-38A07511784A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339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D6A30-D4CC-F909-D951-9B84285B72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  <a:lvl2pPr>
              <a:defRPr>
                <a:latin typeface="Helvetica" pitchFamily="2" charset="0"/>
              </a:defRPr>
            </a:lvl2pPr>
            <a:lvl3pPr>
              <a:defRPr>
                <a:latin typeface="Helvetica" pitchFamily="2" charset="0"/>
              </a:defRPr>
            </a:lvl3pPr>
            <a:lvl4pPr>
              <a:defRPr>
                <a:latin typeface="Helvetica" pitchFamily="2" charset="0"/>
              </a:defRPr>
            </a:lvl4pPr>
            <a:lvl5pPr>
              <a:defRPr>
                <a:latin typeface="Helvetica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AC4D5E-B1C0-614F-EE51-16C2652B01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  <a:lvl2pPr>
              <a:defRPr>
                <a:latin typeface="Helvetica" pitchFamily="2" charset="0"/>
              </a:defRPr>
            </a:lvl2pPr>
            <a:lvl3pPr>
              <a:defRPr>
                <a:latin typeface="Helvetica" pitchFamily="2" charset="0"/>
              </a:defRPr>
            </a:lvl3pPr>
            <a:lvl4pPr>
              <a:defRPr>
                <a:latin typeface="Helvetica" pitchFamily="2" charset="0"/>
              </a:defRPr>
            </a:lvl4pPr>
            <a:lvl5pPr>
              <a:defRPr>
                <a:latin typeface="Helvetica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FF48CCA0-378B-12C9-5773-7E03EC1EC003}"/>
              </a:ext>
            </a:extLst>
          </p:cNvPr>
          <p:cNvSpPr/>
          <p:nvPr userDrawn="1"/>
        </p:nvSpPr>
        <p:spPr>
          <a:xfrm rot="5400000">
            <a:off x="167414" y="589309"/>
            <a:ext cx="750626" cy="446653"/>
          </a:xfrm>
          <a:prstGeom prst="triangle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A5CC95-6F6F-B48B-49EC-882C7F9C1EDA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7AFC035-3416-C255-22CC-C66B2577F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96" y="572232"/>
            <a:ext cx="9662341" cy="750626"/>
          </a:xfrm>
        </p:spPr>
        <p:txBody>
          <a:bodyPr anchor="t">
            <a:normAutofit/>
          </a:bodyPr>
          <a:lstStyle>
            <a:lvl1pPr>
              <a:defRPr sz="36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21050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FEA07F-2316-5D85-59E4-FB88271715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Helvetica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1F57F7-A5D2-55CD-057E-BC8702400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C30095-C8A6-C966-8AB4-F9A4359B45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Helvetica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11A166-EA22-C450-21AF-95E1C1E344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31A0BE5-4A16-B1BE-EB05-8D44927DDE73}"/>
              </a:ext>
            </a:extLst>
          </p:cNvPr>
          <p:cNvSpPr/>
          <p:nvPr userDrawn="1"/>
        </p:nvSpPr>
        <p:spPr>
          <a:xfrm rot="5400000">
            <a:off x="167414" y="589309"/>
            <a:ext cx="750626" cy="446653"/>
          </a:xfrm>
          <a:prstGeom prst="triangle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100ECED-20A0-DCD7-7EFF-C63B5720844C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10E25CB-E742-B966-1027-3CA6EF407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96" y="572232"/>
            <a:ext cx="10391292" cy="750626"/>
          </a:xfrm>
        </p:spPr>
        <p:txBody>
          <a:bodyPr anchor="t">
            <a:normAutofit/>
          </a:bodyPr>
          <a:lstStyle>
            <a:lvl1pPr>
              <a:defRPr sz="36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98841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red and white flag&#10;&#10;Description automatically generated">
            <a:extLst>
              <a:ext uri="{FF2B5EF4-FFF2-40B4-BE49-F238E27FC236}">
                <a16:creationId xmlns:a16="http://schemas.microsoft.com/office/drawing/2014/main" id="{5A94BB41-8E14-4B0F-ACC4-C45337937B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6626"/>
            <a:ext cx="12192000" cy="68646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882685-4A2A-D7A5-DFB4-BD122C2443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0400" y="2766218"/>
            <a:ext cx="6793264" cy="1325563"/>
          </a:xfrm>
        </p:spPr>
        <p:txBody>
          <a:bodyPr/>
          <a:lstStyle>
            <a:lvl1pPr>
              <a:defRPr sz="36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Enter Section Title</a:t>
            </a:r>
          </a:p>
        </p:txBody>
      </p:sp>
    </p:spTree>
    <p:extLst>
      <p:ext uri="{BB962C8B-B14F-4D97-AF65-F5344CB8AC3E}">
        <p14:creationId xmlns:p14="http://schemas.microsoft.com/office/powerpoint/2010/main" val="1727426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A94BB41-8E14-4B0F-ACC4-C45337937B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6626"/>
            <a:ext cx="12191999" cy="68646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882685-4A2A-D7A5-DFB4-BD122C2443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0400" y="2766218"/>
            <a:ext cx="6793264" cy="1325563"/>
          </a:xfrm>
        </p:spPr>
        <p:txBody>
          <a:bodyPr/>
          <a:lstStyle>
            <a:lvl1pPr>
              <a:defRPr sz="36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Enter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91917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A94BB41-8E14-4B0F-ACC4-C45337937B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6626"/>
            <a:ext cx="12191999" cy="68646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882685-4A2A-D7A5-DFB4-BD122C2443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70400" y="2766218"/>
            <a:ext cx="6793264" cy="1325563"/>
          </a:xfrm>
        </p:spPr>
        <p:txBody>
          <a:bodyPr/>
          <a:lstStyle>
            <a:lvl1pPr>
              <a:defRPr sz="36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Enter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89834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5FF55-4F8E-9739-9C9E-4D0A5337F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6968" y="572232"/>
            <a:ext cx="10106891" cy="750626"/>
          </a:xfrm>
        </p:spPr>
        <p:txBody>
          <a:bodyPr anchor="t">
            <a:normAutofit/>
          </a:bodyPr>
          <a:lstStyle>
            <a:lvl1pPr>
              <a:defRPr sz="36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DA3AB480-5D11-647B-F525-27634C3408CC}"/>
              </a:ext>
            </a:extLst>
          </p:cNvPr>
          <p:cNvSpPr/>
          <p:nvPr userDrawn="1"/>
        </p:nvSpPr>
        <p:spPr>
          <a:xfrm rot="5400000">
            <a:off x="167414" y="589309"/>
            <a:ext cx="750626" cy="446653"/>
          </a:xfrm>
          <a:prstGeom prst="triangle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2627A2-2F42-0FC9-BEE7-E9E28ECF7CF1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23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5FF55-4F8E-9739-9C9E-4D0A5337F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434" y="256477"/>
            <a:ext cx="9976345" cy="653785"/>
          </a:xfrm>
        </p:spPr>
        <p:txBody>
          <a:bodyPr anchor="t">
            <a:normAutofit/>
          </a:bodyPr>
          <a:lstStyle>
            <a:lvl1pPr>
              <a:defRPr sz="16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42F8E987-2E15-6C5D-3232-D6CFABC9FA06}"/>
              </a:ext>
            </a:extLst>
          </p:cNvPr>
          <p:cNvSpPr/>
          <p:nvPr userDrawn="1"/>
        </p:nvSpPr>
        <p:spPr>
          <a:xfrm rot="5400000">
            <a:off x="167414" y="197544"/>
            <a:ext cx="750626" cy="446653"/>
          </a:xfrm>
          <a:prstGeom prst="triangle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6D40F2-0AE3-5B9B-D449-A05B7C8A5AD9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612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41E7F33-81B0-A71C-70E1-9A6C6385013E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7F31E6-8B86-1523-D687-1995B6C57D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70919" y="6313422"/>
            <a:ext cx="1089425" cy="28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048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5ADF9-1CC8-AB6F-E488-9D43B4647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6DAE2-3033-CB64-D89B-9DB15972E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Helvetica" pitchFamily="2" charset="0"/>
              </a:defRPr>
            </a:lvl1pPr>
            <a:lvl2pPr>
              <a:defRPr sz="2800">
                <a:latin typeface="Helvetica" pitchFamily="2" charset="0"/>
              </a:defRPr>
            </a:lvl2pPr>
            <a:lvl3pPr>
              <a:defRPr sz="2400">
                <a:latin typeface="Helvetica" pitchFamily="2" charset="0"/>
              </a:defRPr>
            </a:lvl3pPr>
            <a:lvl4pPr>
              <a:defRPr sz="2000">
                <a:latin typeface="Helvetica" pitchFamily="2" charset="0"/>
              </a:defRPr>
            </a:lvl4pPr>
            <a:lvl5pPr>
              <a:defRPr sz="2000">
                <a:latin typeface="Helvetica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477000-D30F-4974-56C7-715FC47A4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Helvetica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7C51337-DCD5-AA04-BC6F-6B4F0AFE0153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233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CD55C-6316-6995-B06B-7245A9BB8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C0293D-DC27-A0ED-7139-F031659E3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latin typeface="Helvetica" pitchFamily="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99BA53-0400-EFDA-25A1-C5B53FE3C0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Helvetica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6A8543-668F-8B5C-88E3-DE8868BAEF1A}"/>
              </a:ext>
            </a:extLst>
          </p:cNvPr>
          <p:cNvSpPr/>
          <p:nvPr userDrawn="1"/>
        </p:nvSpPr>
        <p:spPr>
          <a:xfrm>
            <a:off x="1" y="0"/>
            <a:ext cx="499034" cy="6858000"/>
          </a:xfrm>
          <a:prstGeom prst="rect">
            <a:avLst/>
          </a:prstGeom>
          <a:solidFill>
            <a:srgbClr val="C41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296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8A7324-4E32-811E-8FB7-522A2A9A2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16A293-275D-0CE5-1E61-18D4FA34B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DD76F-7EBB-46BC-39D3-CCA36E008C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0469C-E632-C042-9280-6BD6329EF0E3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93073-E99A-BB6F-9786-A78864175D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5D7E5-66EA-E53D-653B-BFC62013BB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3C762-CE81-CB4B-A667-BCA0E8AC8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914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3" r:id="rId2"/>
    <p:sldLayoutId id="2147483665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64" r:id="rId9"/>
    <p:sldLayoutId id="2147483667" r:id="rId10"/>
    <p:sldLayoutId id="2147483655" r:id="rId11"/>
    <p:sldLayoutId id="2147483662" r:id="rId12"/>
    <p:sldLayoutId id="2147483661" r:id="rId13"/>
    <p:sldLayoutId id="2147483656" r:id="rId14"/>
    <p:sldLayoutId id="214748365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31DD5-6EA5-AC63-AC1D-0B8F6B4C1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334C7F-432B-868A-11F5-F7D589C35DC3}"/>
              </a:ext>
            </a:extLst>
          </p:cNvPr>
          <p:cNvSpPr txBox="1"/>
          <p:nvPr/>
        </p:nvSpPr>
        <p:spPr>
          <a:xfrm>
            <a:off x="1087725" y="906124"/>
            <a:ext cx="1001655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41230"/>
                </a:solidFill>
              </a:rPr>
              <a:t>Mission</a:t>
            </a:r>
          </a:p>
          <a:p>
            <a:r>
              <a:rPr lang="en-US" sz="1200" dirty="0"/>
              <a:t>To improve health and well-being for all through excellence and leadership in teaching and learning, discovery and scholarship, and service and care. </a:t>
            </a:r>
          </a:p>
          <a:p>
            <a:endParaRPr lang="en-US" sz="1200" dirty="0"/>
          </a:p>
          <a:p>
            <a:r>
              <a:rPr lang="en-US" sz="1400" b="1" dirty="0">
                <a:solidFill>
                  <a:srgbClr val="C41230"/>
                </a:solidFill>
              </a:rPr>
              <a:t>Community Values </a:t>
            </a:r>
          </a:p>
          <a:p>
            <a:r>
              <a:rPr lang="en-US" sz="1200" dirty="0"/>
              <a:t>We are a diverse and inclusive community that aspires to fulfill and advance our mission through a commitment to our HMS values. </a:t>
            </a:r>
          </a:p>
          <a:p>
            <a:endParaRPr lang="en-US" sz="1200" dirty="0"/>
          </a:p>
          <a:p>
            <a:pPr lvl="1"/>
            <a:r>
              <a:rPr lang="en-US" sz="1200" b="1" dirty="0"/>
              <a:t>Collaboration &amp; Service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are better together.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partner with our local, national, and global communities to alleviate suffering, improve health, and advance health equity. </a:t>
            </a:r>
          </a:p>
          <a:p>
            <a:pPr lvl="1"/>
            <a:endParaRPr lang="en-US" sz="1200" dirty="0"/>
          </a:p>
          <a:p>
            <a:pPr lvl="1"/>
            <a:r>
              <a:rPr lang="en-US" sz="1200" b="1" dirty="0"/>
              <a:t>Diversity &amp; Respect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hold that our individual perspectives, talents, experiences, and contributions as members of the HMS community are the foundation and drivers of our mission.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act in ways that show consideration and dignity for all.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value curiosity, questioning, critical thinking, and reflection and encourage constructive dialogue. </a:t>
            </a:r>
          </a:p>
          <a:p>
            <a:pPr lvl="1"/>
            <a:endParaRPr lang="en-US" sz="1200" dirty="0"/>
          </a:p>
          <a:p>
            <a:pPr lvl="1"/>
            <a:r>
              <a:rPr lang="en-US" sz="1200" b="1" dirty="0"/>
              <a:t>Integrity &amp; Accountability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conduct our work honestly and ethically, advancing science and pursuing truth.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lead responsibly and hold ourselves, as individuals and as a community, accountable for upholding our mission and values.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provide an environment that values open discourse and the importance of individual voices. </a:t>
            </a:r>
          </a:p>
          <a:p>
            <a:pPr lvl="1"/>
            <a:endParaRPr lang="en-US" sz="1200" dirty="0"/>
          </a:p>
          <a:p>
            <a:pPr lvl="1"/>
            <a:r>
              <a:rPr lang="en-US" sz="1200" b="1" dirty="0"/>
              <a:t>Wellness &amp; Balance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value the well-being of every member of the community. </a:t>
            </a:r>
          </a:p>
          <a:p>
            <a:pPr lvl="1"/>
            <a:endParaRPr lang="en-US" sz="1200" dirty="0"/>
          </a:p>
          <a:p>
            <a:pPr lvl="1"/>
            <a:r>
              <a:rPr lang="en-US" sz="1200" b="1" dirty="0"/>
              <a:t>Lifelong Learning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promote an environment of learning and discovery.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strive for excellence through ongoing professional and personal improvement that incorporates constructive feedback. 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dirty="0"/>
              <a:t>We embrace innovation and creative solutions, recognizing that meaningful progress often requires thoughtful risk taking. </a:t>
            </a:r>
            <a:endParaRPr lang="en-US" sz="1200" b="1" dirty="0">
              <a:solidFill>
                <a:srgbClr val="C00000"/>
              </a:solidFill>
            </a:endParaRPr>
          </a:p>
          <a:p>
            <a:pPr algn="ctr"/>
            <a:endParaRPr lang="en-US" sz="1400" b="1" dirty="0">
              <a:solidFill>
                <a:srgbClr val="C00000"/>
              </a:solidFill>
            </a:endParaRPr>
          </a:p>
          <a:p>
            <a:pPr algn="ctr"/>
            <a:r>
              <a:rPr lang="en-US" sz="1400" b="1" dirty="0">
                <a:solidFill>
                  <a:srgbClr val="C00000"/>
                </a:solidFill>
              </a:rPr>
              <a:t>We each belong to the HMS community. We are Harvard Medicine.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63E048-9B11-936D-C2D0-4AFD4E0193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87724" y="257799"/>
            <a:ext cx="10901076" cy="652463"/>
          </a:xfrm>
        </p:spPr>
        <p:txBody>
          <a:bodyPr>
            <a:noAutofit/>
          </a:bodyPr>
          <a:lstStyle/>
          <a:p>
            <a:r>
              <a:rPr lang="en-US" sz="2400" b="1" dirty="0"/>
              <a:t>Harvard Medical School | </a:t>
            </a:r>
            <a:r>
              <a:rPr lang="en-US" sz="2400" b="1" dirty="0">
                <a:solidFill>
                  <a:srgbClr val="C00000"/>
                </a:solidFill>
              </a:rPr>
              <a:t>Mission &amp; Community Values</a:t>
            </a:r>
          </a:p>
        </p:txBody>
      </p:sp>
    </p:spTree>
    <p:extLst>
      <p:ext uri="{BB962C8B-B14F-4D97-AF65-F5344CB8AC3E}">
        <p14:creationId xmlns:p14="http://schemas.microsoft.com/office/powerpoint/2010/main" val="440250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1081</TotalTime>
  <Words>273</Words>
  <Application>Microsoft Macintosh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Helvetica</vt:lpstr>
      <vt:lpstr>Office Theme</vt:lpstr>
      <vt:lpstr>Harvard Medical School | Mission &amp; Community Values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Rucinski-Szwec, Maya</dc:creator>
  <cp:lastModifiedBy>Rucinski-Szwec, Maya</cp:lastModifiedBy>
  <cp:revision>77</cp:revision>
  <dcterms:created xsi:type="dcterms:W3CDTF">2024-10-21T23:07:48Z</dcterms:created>
  <dcterms:modified xsi:type="dcterms:W3CDTF">2026-07-16T13:47:00Z</dcterms:modified>
</cp:coreProperties>
</file>