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5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/>
    <p:restoredTop sz="94694"/>
  </p:normalViewPr>
  <p:slideViewPr>
    <p:cSldViewPr snapToGrid="0" snapToObjects="1">
      <p:cViewPr varScale="1">
        <p:scale>
          <a:sx n="64" d="100"/>
          <a:sy n="64" d="100"/>
        </p:scale>
        <p:origin x="247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961C74-DE4F-1048-A82E-AEE3A6855D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7965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2392" y="3466503"/>
            <a:ext cx="6290901" cy="1068240"/>
          </a:xfrm>
        </p:spPr>
        <p:txBody>
          <a:bodyPr/>
          <a:lstStyle>
            <a:lvl1pPr marL="0" indent="0" algn="l">
              <a:buNone/>
              <a:defRPr sz="2400"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BA8921-E8E1-2C45-8264-444D9868956B}"/>
              </a:ext>
            </a:extLst>
          </p:cNvPr>
          <p:cNvCxnSpPr>
            <a:cxnSpLocks/>
          </p:cNvCxnSpPr>
          <p:nvPr userDrawn="1"/>
        </p:nvCxnSpPr>
        <p:spPr>
          <a:xfrm>
            <a:off x="1612560" y="3276786"/>
            <a:ext cx="6190734" cy="18535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6E79F6-4CA4-DB4A-8118-F7CBFC263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74237" y="2541881"/>
            <a:ext cx="6329056" cy="753439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94C8B5-B326-394F-9B18-3C7AF62982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28807" y="5432640"/>
            <a:ext cx="3013023" cy="11461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 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2A518E-584A-8A42-B818-1B138982261B}"/>
              </a:ext>
            </a:extLst>
          </p:cNvPr>
          <p:cNvSpPr txBox="1"/>
          <p:nvPr userDrawn="1"/>
        </p:nvSpPr>
        <p:spPr>
          <a:xfrm>
            <a:off x="-299803" y="-7719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>
              <a:spcBef>
                <a:spcPts val="0"/>
              </a:spcBef>
            </a:pPr>
            <a:endParaRPr lang="en-US" sz="1800" dirty="0">
              <a:latin typeface="Helvetica" pitchFamily="2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22CDA79-AC1B-244D-8A11-28707FDE26C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70764" y="227013"/>
            <a:ext cx="3771066" cy="759988"/>
          </a:xfrm>
        </p:spPr>
        <p:txBody>
          <a:bodyPr/>
          <a:lstStyle/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96092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502350"/>
            <a:ext cx="7773988" cy="434381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228560-42FC-E049-86DE-F67BFC5DCD57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DCEF33-3611-1347-98E2-9A22201AC7A7}"/>
              </a:ext>
            </a:extLst>
          </p:cNvPr>
          <p:cNvCxnSpPr>
            <a:cxnSpLocks/>
          </p:cNvCxnSpPr>
          <p:nvPr userDrawn="1"/>
        </p:nvCxnSpPr>
        <p:spPr>
          <a:xfrm>
            <a:off x="611121" y="1201923"/>
            <a:ext cx="7791734" cy="0"/>
          </a:xfrm>
          <a:prstGeom prst="line">
            <a:avLst/>
          </a:prstGeom>
          <a:ln w="952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E72DF8C-8F5A-E04D-9A9E-02E1E731D7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672144"/>
            <a:ext cx="7791450" cy="52978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1" name="Picture 10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353B0EFE-AAA5-FD49-8504-228A3FCC1C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0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21" y="365124"/>
            <a:ext cx="6796230" cy="54810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45939A-8574-E141-82EB-1FB9725070E1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A621AE-C975-B74C-A49D-60F4040191D1}"/>
              </a:ext>
            </a:extLst>
          </p:cNvPr>
          <p:cNvCxnSpPr>
            <a:cxnSpLocks/>
          </p:cNvCxnSpPr>
          <p:nvPr userDrawn="1"/>
        </p:nvCxnSpPr>
        <p:spPr>
          <a:xfrm>
            <a:off x="7744043" y="365125"/>
            <a:ext cx="0" cy="5481018"/>
          </a:xfrm>
          <a:prstGeom prst="line">
            <a:avLst/>
          </a:prstGeom>
          <a:ln w="952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EDAFA41-A957-5D4F-8991-E5BB1C893D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 rot="5400000">
            <a:off x="5340227" y="2859109"/>
            <a:ext cx="5481016" cy="493053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1" name="Picture 10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60D52844-87F8-674C-BA87-36FD016B79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3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er 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961C74-DE4F-1048-A82E-AEE3A6855D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7965"/>
            <a:ext cx="9144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BA8921-E8E1-2C45-8264-444D9868956B}"/>
              </a:ext>
            </a:extLst>
          </p:cNvPr>
          <p:cNvCxnSpPr>
            <a:cxnSpLocks/>
          </p:cNvCxnSpPr>
          <p:nvPr userDrawn="1"/>
        </p:nvCxnSpPr>
        <p:spPr>
          <a:xfrm>
            <a:off x="1612560" y="3276786"/>
            <a:ext cx="6190734" cy="18535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6E79F6-4CA4-DB4A-8118-F7CBFC263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74237" y="1810013"/>
            <a:ext cx="6329056" cy="1485308"/>
          </a:xfrm>
        </p:spPr>
        <p:txBody>
          <a:bodyPr>
            <a:normAutofit/>
          </a:bodyPr>
          <a:lstStyle>
            <a:lvl1pPr marL="0" indent="0">
              <a:buNone/>
              <a:defRPr sz="4800" b="1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Presentation with Longer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94C8B5-B326-394F-9B18-3C7AF62982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28807" y="5432640"/>
            <a:ext cx="3013023" cy="11461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 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2A518E-584A-8A42-B818-1B138982261B}"/>
              </a:ext>
            </a:extLst>
          </p:cNvPr>
          <p:cNvSpPr txBox="1"/>
          <p:nvPr userDrawn="1"/>
        </p:nvSpPr>
        <p:spPr>
          <a:xfrm>
            <a:off x="-299803" y="-7719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>
              <a:spcBef>
                <a:spcPts val="0"/>
              </a:spcBef>
            </a:pPr>
            <a:endParaRPr lang="en-US" sz="1800" dirty="0">
              <a:latin typeface="Helvetica" pitchFamily="2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1358349-8DA2-9B48-BEEE-40E5AD3669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12392" y="3466503"/>
            <a:ext cx="6290901" cy="1068240"/>
          </a:xfrm>
        </p:spPr>
        <p:txBody>
          <a:bodyPr/>
          <a:lstStyle>
            <a:lvl1pPr marL="0" indent="0" algn="l">
              <a:buNone/>
              <a:defRPr sz="2400"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03C61F15-5781-504C-8C07-BE2A8921379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70764" y="227013"/>
            <a:ext cx="3771066" cy="759988"/>
          </a:xfrm>
        </p:spPr>
        <p:txBody>
          <a:bodyPr/>
          <a:lstStyle/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1327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8960"/>
            <a:ext cx="7791450" cy="4401135"/>
          </a:xfrm>
        </p:spPr>
        <p:txBody>
          <a:bodyPr/>
          <a:lstStyle>
            <a:lvl1pPr>
              <a:defRPr sz="2400">
                <a:latin typeface="Helvetica" pitchFamily="2" charset="0"/>
              </a:defRPr>
            </a:lvl1pPr>
            <a:lvl2pPr>
              <a:defRPr sz="2000">
                <a:latin typeface="Helvetica" pitchFamily="2" charset="0"/>
              </a:defRPr>
            </a:lvl2pPr>
            <a:lvl3pPr>
              <a:defRPr sz="1800">
                <a:latin typeface="Helvetica" pitchFamily="2" charset="0"/>
              </a:defRPr>
            </a:lvl3pPr>
            <a:lvl4pPr>
              <a:defRPr sz="1600">
                <a:latin typeface="Helvetica" pitchFamily="2" charset="0"/>
              </a:defRPr>
            </a:lvl4pPr>
            <a:lvl5pPr>
              <a:defRPr sz="14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E481F5-61BB-2B4D-9666-B2B77397A573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241ED3-918F-454D-A907-8B05F0601FC1}"/>
              </a:ext>
            </a:extLst>
          </p:cNvPr>
          <p:cNvCxnSpPr>
            <a:cxnSpLocks/>
          </p:cNvCxnSpPr>
          <p:nvPr userDrawn="1"/>
        </p:nvCxnSpPr>
        <p:spPr>
          <a:xfrm>
            <a:off x="611121" y="1201923"/>
            <a:ext cx="7791734" cy="0"/>
          </a:xfrm>
          <a:prstGeom prst="line">
            <a:avLst/>
          </a:prstGeom>
          <a:ln w="952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772EEFF-F9FD-4345-9347-3629C4197C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853" y="672144"/>
            <a:ext cx="7898785" cy="529780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Enter Title</a:t>
            </a:r>
          </a:p>
        </p:txBody>
      </p:sp>
      <p:pic>
        <p:nvPicPr>
          <p:cNvPr id="4" name="Picture 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83EEEB1A-5608-E74C-B7E0-AD5670F027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2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E481F5-61BB-2B4D-9666-B2B77397A573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241ED3-918F-454D-A907-8B05F0601FC1}"/>
              </a:ext>
            </a:extLst>
          </p:cNvPr>
          <p:cNvCxnSpPr>
            <a:cxnSpLocks/>
          </p:cNvCxnSpPr>
          <p:nvPr userDrawn="1"/>
        </p:nvCxnSpPr>
        <p:spPr>
          <a:xfrm>
            <a:off x="611121" y="1201923"/>
            <a:ext cx="7791734" cy="0"/>
          </a:xfrm>
          <a:prstGeom prst="line">
            <a:avLst/>
          </a:prstGeom>
          <a:ln w="952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772EEFF-F9FD-4345-9347-3629C4197C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853" y="672144"/>
            <a:ext cx="7898785" cy="529780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Biography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E42220E-7537-144C-BDD5-CF9028E6CF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1188" y="1549401"/>
            <a:ext cx="2832100" cy="288554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E7DC2A5F-35FE-F347-8EEA-09ACF80612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1120" y="4655173"/>
            <a:ext cx="2832100" cy="117475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latin typeface="Helvetica" pitchFamily="2" charset="0"/>
              </a:defRPr>
            </a:lvl1pPr>
            <a:lvl2pPr marL="457200" indent="0">
              <a:buNone/>
              <a:defRPr sz="1400">
                <a:latin typeface="Helvetica" pitchFamily="2" charset="0"/>
              </a:defRPr>
            </a:lvl2pPr>
            <a:lvl3pPr marL="914400" indent="0">
              <a:buNone/>
              <a:defRPr sz="1400">
                <a:latin typeface="Helvetica" pitchFamily="2" charset="0"/>
              </a:defRPr>
            </a:lvl3pPr>
            <a:lvl4pPr marL="1371600" indent="0">
              <a:buNone/>
              <a:defRPr sz="1400">
                <a:latin typeface="Helvetica" pitchFamily="2" charset="0"/>
              </a:defRPr>
            </a:lvl4pPr>
            <a:lvl5pPr marL="1828800" indent="0">
              <a:buNone/>
              <a:defRPr sz="14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Department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28D195-F620-CD43-BBF7-40EC8A0F9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6825" y="1549400"/>
            <a:ext cx="4497388" cy="42799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2" charset="0"/>
              </a:defRPr>
            </a:lvl1pPr>
            <a:lvl2pPr marL="457200" indent="0">
              <a:buNone/>
              <a:defRPr sz="1400">
                <a:latin typeface="Helvetica" pitchFamily="2" charset="0"/>
              </a:defRPr>
            </a:lvl2pPr>
            <a:lvl3pPr marL="914400" indent="0">
              <a:buNone/>
              <a:defRPr sz="1400">
                <a:latin typeface="Helvetica" pitchFamily="2" charset="0"/>
              </a:defRPr>
            </a:lvl3pPr>
            <a:lvl4pPr marL="1371600" indent="0">
              <a:buNone/>
              <a:defRPr sz="1400">
                <a:latin typeface="Helvetica" pitchFamily="2" charset="0"/>
              </a:defRPr>
            </a:lvl4pPr>
            <a:lvl5pPr marL="1828800" indent="0">
              <a:buNone/>
              <a:defRPr sz="14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4DAE47BB-2E8A-D84C-B652-DF1409F798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8CE73E-E785-3846-AF9C-A7B698A8CD52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626E8F-85CB-7E4A-9E82-8CE6BD720787}"/>
              </a:ext>
            </a:extLst>
          </p:cNvPr>
          <p:cNvCxnSpPr>
            <a:cxnSpLocks/>
          </p:cNvCxnSpPr>
          <p:nvPr userDrawn="1"/>
        </p:nvCxnSpPr>
        <p:spPr>
          <a:xfrm>
            <a:off x="611121" y="3049974"/>
            <a:ext cx="7791734" cy="0"/>
          </a:xfrm>
          <a:prstGeom prst="line">
            <a:avLst/>
          </a:prstGeom>
          <a:ln w="952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A9BD34-3BC3-114C-B7D3-11A8B188F8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514" y="2519264"/>
            <a:ext cx="7880124" cy="53070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latin typeface="Helvetica" pitchFamily="2" charset="0"/>
              </a:defRPr>
            </a:lvl1pPr>
            <a:lvl2pPr marL="457200" indent="0">
              <a:buNone/>
              <a:defRPr sz="3600" b="1">
                <a:latin typeface="Helvetica" pitchFamily="2" charset="0"/>
              </a:defRPr>
            </a:lvl2pPr>
            <a:lvl3pPr marL="914400" indent="0">
              <a:buNone/>
              <a:defRPr sz="3600" b="1">
                <a:latin typeface="Helvetica" pitchFamily="2" charset="0"/>
              </a:defRPr>
            </a:lvl3pPr>
            <a:lvl4pPr marL="1371600" indent="0">
              <a:buNone/>
              <a:defRPr sz="3600" b="1">
                <a:latin typeface="Helvetica" pitchFamily="2" charset="0"/>
              </a:defRPr>
            </a:lvl4pPr>
            <a:lvl5pPr marL="1828800" indent="0">
              <a:buNone/>
              <a:defRPr sz="3600" b="1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Enter Section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AA312A-A344-1647-835E-578870A1741C}"/>
              </a:ext>
            </a:extLst>
          </p:cNvPr>
          <p:cNvSpPr txBox="1"/>
          <p:nvPr userDrawn="1"/>
        </p:nvSpPr>
        <p:spPr>
          <a:xfrm>
            <a:off x="3181739" y="285516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>
              <a:spcBef>
                <a:spcPts val="0"/>
              </a:spcBef>
            </a:pPr>
            <a:endParaRPr lang="en-US" sz="1800" dirty="0">
              <a:latin typeface="Helvetica" pitchFamily="2" charset="0"/>
            </a:endParaRPr>
          </a:p>
        </p:txBody>
      </p:sp>
      <p:pic>
        <p:nvPicPr>
          <p:cNvPr id="10" name="Picture 9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AE54AE96-139A-2B45-AC46-DFDEF0F1B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2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ED6944-76E7-EF4E-B1E0-352BC46A3927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EA28C4-397D-AB40-90F5-411D6F4F84ED}"/>
              </a:ext>
            </a:extLst>
          </p:cNvPr>
          <p:cNvCxnSpPr>
            <a:cxnSpLocks/>
          </p:cNvCxnSpPr>
          <p:nvPr userDrawn="1"/>
        </p:nvCxnSpPr>
        <p:spPr>
          <a:xfrm>
            <a:off x="611120" y="53056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2837685-F7FB-5C40-B867-E97452E3B6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120" y="281562"/>
            <a:ext cx="7791734" cy="249005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latin typeface="Helvetica" pitchFamily="2" charset="0"/>
              </a:defRPr>
            </a:lvl1pPr>
            <a:lvl2pPr marL="457200" indent="0">
              <a:buNone/>
              <a:defRPr sz="1400" b="1">
                <a:latin typeface="Helvetica" pitchFamily="2" charset="0"/>
              </a:defRPr>
            </a:lvl2pPr>
            <a:lvl3pPr marL="914400" indent="0">
              <a:buNone/>
              <a:defRPr sz="1400" b="1">
                <a:latin typeface="Helvetica" pitchFamily="2" charset="0"/>
              </a:defRPr>
            </a:lvl3pPr>
            <a:lvl4pPr marL="1371600" indent="0">
              <a:buNone/>
              <a:defRPr sz="1400" b="1">
                <a:latin typeface="Helvetica" pitchFamily="2" charset="0"/>
              </a:defRPr>
            </a:lvl4pPr>
            <a:lvl5pPr marL="1828800" indent="0">
              <a:buNone/>
              <a:defRPr sz="1400" b="1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361458C-6C06-AF4E-88A5-732729C328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1120" y="658812"/>
            <a:ext cx="7791735" cy="5037441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84222EAF-7D93-1245-92AE-05C472002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3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98A381-847E-DA4D-BE7E-69003F2FE11C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64766D0E-2C5A-454C-88CA-956712EC0DF0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11120" y="652085"/>
            <a:ext cx="7791735" cy="5030386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pic>
        <p:nvPicPr>
          <p:cNvPr id="8" name="Picture 7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8EFFB434-5BC4-DC4E-AFAB-0E8650FC0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EDC8186-B8B9-6A9B-5204-979A33B34FFF}"/>
              </a:ext>
            </a:extLst>
          </p:cNvPr>
          <p:cNvCxnSpPr>
            <a:cxnSpLocks/>
          </p:cNvCxnSpPr>
          <p:nvPr userDrawn="1"/>
        </p:nvCxnSpPr>
        <p:spPr>
          <a:xfrm>
            <a:off x="611120" y="53056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FF1B6E1-D57A-031A-5F83-3516A976BC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120" y="281562"/>
            <a:ext cx="7791734" cy="249005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latin typeface="Helvetica" pitchFamily="2" charset="0"/>
              </a:defRPr>
            </a:lvl1pPr>
            <a:lvl2pPr marL="457200" indent="0">
              <a:buNone/>
              <a:defRPr sz="1400" b="1">
                <a:latin typeface="Helvetica" pitchFamily="2" charset="0"/>
              </a:defRPr>
            </a:lvl2pPr>
            <a:lvl3pPr marL="914400" indent="0">
              <a:buNone/>
              <a:defRPr sz="1400" b="1">
                <a:latin typeface="Helvetica" pitchFamily="2" charset="0"/>
              </a:defRPr>
            </a:lvl3pPr>
            <a:lvl4pPr marL="1371600" indent="0">
              <a:buNone/>
              <a:defRPr sz="1400" b="1">
                <a:latin typeface="Helvetica" pitchFamily="2" charset="0"/>
              </a:defRPr>
            </a:lvl4pPr>
            <a:lvl5pPr marL="1828800" indent="0">
              <a:buNone/>
              <a:defRPr sz="1400" b="1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7906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98A381-847E-DA4D-BE7E-69003F2FE11C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63529659-44CE-CD4B-9F93-9B3336C58D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7389" y="658813"/>
            <a:ext cx="3742204" cy="3896956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4BD27424-0BC8-3D4A-A13E-C2EB6FF854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35021" y="658813"/>
            <a:ext cx="3742204" cy="3896956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E1C82-1F18-0C48-86AA-344526CC21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7388" y="4654550"/>
            <a:ext cx="3742205" cy="121443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Helvetica" pitchFamily="2" charset="0"/>
              </a:defRPr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Text information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E59A00-40F7-0E41-B20C-82C74D11E4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5020" y="4662149"/>
            <a:ext cx="3742205" cy="121443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Helvetica" pitchFamily="2" charset="0"/>
              </a:defRPr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Text information</a:t>
            </a:r>
          </a:p>
        </p:txBody>
      </p:sp>
      <p:pic>
        <p:nvPicPr>
          <p:cNvPr id="10" name="Picture 9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A80DC16C-FE75-944C-808A-E06389949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EE89E1F-2407-6C03-CFA3-FCD3B36880A1}"/>
              </a:ext>
            </a:extLst>
          </p:cNvPr>
          <p:cNvCxnSpPr>
            <a:cxnSpLocks/>
          </p:cNvCxnSpPr>
          <p:nvPr userDrawn="1"/>
        </p:nvCxnSpPr>
        <p:spPr>
          <a:xfrm>
            <a:off x="611120" y="53056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2360DF4-D152-CD87-DF83-170BEA3B2A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120" y="281562"/>
            <a:ext cx="7791734" cy="249005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latin typeface="Helvetica" pitchFamily="2" charset="0"/>
              </a:defRPr>
            </a:lvl1pPr>
            <a:lvl2pPr marL="457200" indent="0">
              <a:buNone/>
              <a:defRPr sz="1400" b="1">
                <a:latin typeface="Helvetica" pitchFamily="2" charset="0"/>
              </a:defRPr>
            </a:lvl2pPr>
            <a:lvl3pPr marL="914400" indent="0">
              <a:buNone/>
              <a:defRPr sz="1400" b="1">
                <a:latin typeface="Helvetica" pitchFamily="2" charset="0"/>
              </a:defRPr>
            </a:lvl3pPr>
            <a:lvl4pPr marL="1371600" indent="0">
              <a:buNone/>
              <a:defRPr sz="1400" b="1">
                <a:latin typeface="Helvetica" pitchFamily="2" charset="0"/>
              </a:defRPr>
            </a:lvl4pPr>
            <a:lvl5pPr marL="1828800" indent="0">
              <a:buNone/>
              <a:defRPr sz="1400" b="1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6647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D3693D6-1E2B-414A-B3C3-095AC4E1D12D}"/>
              </a:ext>
            </a:extLst>
          </p:cNvPr>
          <p:cNvCxnSpPr>
            <a:cxnSpLocks/>
          </p:cNvCxnSpPr>
          <p:nvPr userDrawn="1"/>
        </p:nvCxnSpPr>
        <p:spPr>
          <a:xfrm>
            <a:off x="611121" y="6050147"/>
            <a:ext cx="77917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FFC619E5-12F1-D945-9934-C1A7A07C44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219" y="6061181"/>
            <a:ext cx="1928379" cy="6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3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C1FB-0B8C-154F-8BBC-B9DA9DF4426B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AB58F-D73B-FB4A-BFD1-B65C7BBDB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4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75" r:id="rId4"/>
    <p:sldLayoutId id="2147483663" r:id="rId5"/>
    <p:sldLayoutId id="2147483665" r:id="rId6"/>
    <p:sldLayoutId id="2147483666" r:id="rId7"/>
    <p:sldLayoutId id="2147483673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3A78A89-8F15-9A15-BCCB-9B133FCF774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574675" y="175719"/>
            <a:ext cx="7899400" cy="5302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dirty="0"/>
              <a:t>HMS is a </a:t>
            </a:r>
            <a:r>
              <a:rPr spc="-5" dirty="0"/>
              <a:t>Mutually-Supportive</a:t>
            </a:r>
            <a:r>
              <a:rPr spc="-80" dirty="0"/>
              <a:t> </a:t>
            </a:r>
            <a:r>
              <a:rPr dirty="0"/>
              <a:t>Community:  Rules of the</a:t>
            </a:r>
            <a:r>
              <a:rPr spc="-50" dirty="0"/>
              <a:t> </a:t>
            </a:r>
            <a:r>
              <a:rPr dirty="0"/>
              <a:t>Road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608ACFE-C724-4A77-9C53-627D70A36302}"/>
              </a:ext>
            </a:extLst>
          </p:cNvPr>
          <p:cNvSpPr txBox="1"/>
          <p:nvPr/>
        </p:nvSpPr>
        <p:spPr>
          <a:xfrm>
            <a:off x="574675" y="1365452"/>
            <a:ext cx="8269521" cy="4637808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Remember that we are all human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Nobody </a:t>
            </a:r>
            <a:r>
              <a:rPr i="1" kern="0">
                <a:latin typeface="Helvetica"/>
                <a:cs typeface="Helvetica"/>
              </a:rPr>
              <a:t>is perfect</a:t>
            </a:r>
            <a:r>
              <a:rPr lang="en-US" i="1" kern="0">
                <a:latin typeface="Helvetica"/>
                <a:cs typeface="Helvetica"/>
              </a:rPr>
              <a:t>,</a:t>
            </a:r>
            <a:r>
              <a:rPr i="1" kern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and we are all learning.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Include everyone in the conversation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Look around and invite others in.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Words matter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They can hurt and heal, so use them thoughtfully.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Be respectful when speaking and listening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It’s about the </a:t>
            </a:r>
            <a:r>
              <a:rPr lang="en-US" i="1" kern="0" dirty="0">
                <a:latin typeface="Helvetica"/>
                <a:cs typeface="Helvetica"/>
              </a:rPr>
              <a:t>perspective</a:t>
            </a:r>
            <a:r>
              <a:rPr i="1" kern="0" dirty="0">
                <a:latin typeface="Helvetica"/>
                <a:cs typeface="Helvetica"/>
              </a:rPr>
              <a:t>, </a:t>
            </a:r>
            <a:br>
              <a:rPr lang="en-US" i="1" kern="0" dirty="0">
                <a:latin typeface="Helvetica"/>
                <a:cs typeface="Helvetica"/>
              </a:rPr>
            </a:br>
            <a:r>
              <a:rPr i="1" kern="0" dirty="0">
                <a:latin typeface="Helvetica"/>
                <a:cs typeface="Helvetica"/>
              </a:rPr>
              <a:t>not the person.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Empathy is part of understanding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Put yourself in their place.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Recognize the difference between evidence and opinion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Each is important,</a:t>
            </a:r>
            <a:endParaRPr kern="0" dirty="0">
              <a:latin typeface="Helvetica"/>
              <a:cs typeface="Helvetica"/>
            </a:endParaRPr>
          </a:p>
          <a:p>
            <a:pPr marL="241300">
              <a:lnSpc>
                <a:spcPct val="100000"/>
              </a:lnSpc>
            </a:pPr>
            <a:r>
              <a:rPr i="1" kern="0" dirty="0">
                <a:latin typeface="Helvetica"/>
                <a:cs typeface="Helvetica"/>
              </a:rPr>
              <a:t>but they are not interchangeable.</a:t>
            </a:r>
            <a:endParaRPr kern="0" dirty="0">
              <a:latin typeface="Helvetica"/>
              <a:cs typeface="Helvetica"/>
            </a:endParaRPr>
          </a:p>
          <a:p>
            <a:pPr marL="241300" indent="-2292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kern="0" dirty="0">
                <a:latin typeface="Helvetica"/>
                <a:cs typeface="Helvetica"/>
              </a:rPr>
              <a:t>Be open-minded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kern="0" dirty="0">
                <a:latin typeface="Helvetica"/>
                <a:cs typeface="Helvetica"/>
              </a:rPr>
              <a:t>—</a:t>
            </a:r>
            <a:r>
              <a:rPr lang="en-US" kern="0" dirty="0">
                <a:latin typeface="Helvetica"/>
                <a:cs typeface="Helvetica"/>
              </a:rPr>
              <a:t> </a:t>
            </a:r>
            <a:r>
              <a:rPr i="1" kern="0" dirty="0">
                <a:latin typeface="Helvetica"/>
                <a:cs typeface="Helvetica"/>
              </a:rPr>
              <a:t>Consider alternatives.</a:t>
            </a:r>
            <a:endParaRPr kern="0" dirty="0">
              <a:latin typeface="Helvetica"/>
              <a:cs typeface="Helvetica"/>
            </a:endParaRPr>
          </a:p>
          <a:p>
            <a:pPr marL="271145" algn="ctr">
              <a:lnSpc>
                <a:spcPct val="100000"/>
              </a:lnSpc>
            </a:pPr>
            <a:endParaRPr lang="en-US" sz="2050" kern="0" dirty="0">
              <a:latin typeface="Helvetica"/>
              <a:cs typeface="Helvetica"/>
            </a:endParaRPr>
          </a:p>
          <a:p>
            <a:pPr marL="271145" algn="ctr">
              <a:lnSpc>
                <a:spcPct val="100000"/>
              </a:lnSpc>
            </a:pPr>
            <a:r>
              <a:rPr lang="en-US" sz="2000" kern="0" dirty="0">
                <a:latin typeface="Helvetica"/>
                <a:cs typeface="Helvetica"/>
              </a:rPr>
              <a:t>Our community values</a:t>
            </a:r>
            <a:r>
              <a:rPr sz="2000" kern="0" dirty="0">
                <a:latin typeface="Helvetica"/>
                <a:cs typeface="Helvetica"/>
              </a:rPr>
              <a:t> freedom</a:t>
            </a:r>
            <a:r>
              <a:rPr lang="en-US" sz="2000" kern="0" dirty="0">
                <a:latin typeface="Helvetica"/>
                <a:cs typeface="Helvetica"/>
              </a:rPr>
              <a:t> of speech</a:t>
            </a:r>
            <a:r>
              <a:rPr sz="2000" kern="0" dirty="0">
                <a:latin typeface="Helvetica"/>
                <a:cs typeface="Helvetica"/>
              </a:rPr>
              <a:t>,</a:t>
            </a:r>
            <a:r>
              <a:rPr lang="en-US" sz="2000" kern="0" dirty="0">
                <a:latin typeface="Helvetica"/>
                <a:cs typeface="Helvetica"/>
              </a:rPr>
              <a:t> </a:t>
            </a:r>
          </a:p>
          <a:p>
            <a:pPr marL="271145" algn="ctr">
              <a:lnSpc>
                <a:spcPct val="100000"/>
              </a:lnSpc>
            </a:pPr>
            <a:r>
              <a:rPr sz="2000" kern="0" dirty="0">
                <a:latin typeface="Helvetica"/>
                <a:cs typeface="Helvetica"/>
              </a:rPr>
              <a:t>even when it is uncomfortable.</a:t>
            </a:r>
          </a:p>
        </p:txBody>
      </p:sp>
    </p:spTree>
    <p:extLst>
      <p:ext uri="{BB962C8B-B14F-4D97-AF65-F5344CB8AC3E}">
        <p14:creationId xmlns:p14="http://schemas.microsoft.com/office/powerpoint/2010/main" val="169841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 algn="l">
          <a:spcBef>
            <a:spcPts val="0"/>
          </a:spcBef>
          <a:defRPr sz="1800" dirty="0" smtClean="0"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1605</TotalTime>
  <Words>120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Rucinski-Szwec, Maya</dc:creator>
  <cp:lastModifiedBy>DeCoste, Laura</cp:lastModifiedBy>
  <cp:revision>74</cp:revision>
  <dcterms:created xsi:type="dcterms:W3CDTF">2019-10-28T14:44:24Z</dcterms:created>
  <dcterms:modified xsi:type="dcterms:W3CDTF">2026-04-06T21:00:46Z</dcterms:modified>
</cp:coreProperties>
</file>